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2" r:id="rId6"/>
    <p:sldId id="261" r:id="rId7"/>
    <p:sldId id="263" r:id="rId8"/>
    <p:sldId id="267" r:id="rId9"/>
    <p:sldId id="266" r:id="rId10"/>
    <p:sldId id="270" r:id="rId11"/>
    <p:sldId id="277" r:id="rId12"/>
    <p:sldId id="276" r:id="rId13"/>
    <p:sldId id="281" r:id="rId14"/>
    <p:sldId id="282" r:id="rId15"/>
    <p:sldId id="283" r:id="rId16"/>
    <p:sldId id="284" r:id="rId17"/>
    <p:sldId id="285" r:id="rId18"/>
    <p:sldId id="271" r:id="rId19"/>
    <p:sldId id="272" r:id="rId20"/>
    <p:sldId id="273" r:id="rId21"/>
    <p:sldId id="274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191"/>
  </p:normalViewPr>
  <p:slideViewPr>
    <p:cSldViewPr snapToGrid="0" snapToObjects="1">
      <p:cViewPr varScale="1">
        <p:scale>
          <a:sx n="111" d="100"/>
          <a:sy n="111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6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Click to edit Master text styles</a:t>
            </a:r>
          </a:p>
          <a:p>
            <a:pPr lvl="1"/>
            <a:r>
              <a:rPr lang="hr-HR"/>
              <a:t>Second level</a:t>
            </a:r>
          </a:p>
          <a:p>
            <a:pPr lvl="2"/>
            <a:r>
              <a:rPr lang="hr-HR"/>
              <a:t>Third level</a:t>
            </a:r>
          </a:p>
          <a:p>
            <a:pPr lvl="3"/>
            <a:r>
              <a:rPr lang="hr-HR"/>
              <a:t>Fourth level</a:t>
            </a:r>
          </a:p>
          <a:p>
            <a:pPr lvl="4"/>
            <a:r>
              <a:rPr lang="hr-H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9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Click to edit Master text styles</a:t>
            </a:r>
          </a:p>
          <a:p>
            <a:pPr lvl="1"/>
            <a:r>
              <a:rPr lang="hr-HR"/>
              <a:t>Second level</a:t>
            </a:r>
          </a:p>
          <a:p>
            <a:pPr lvl="2"/>
            <a:r>
              <a:rPr lang="hr-HR"/>
              <a:t>Third level</a:t>
            </a:r>
          </a:p>
          <a:p>
            <a:pPr lvl="3"/>
            <a:r>
              <a:rPr lang="hr-HR"/>
              <a:t>Fourth level</a:t>
            </a:r>
          </a:p>
          <a:p>
            <a:pPr lvl="4"/>
            <a:r>
              <a:rPr lang="hr-H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5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Click to edit Master text styles</a:t>
            </a:r>
          </a:p>
          <a:p>
            <a:pPr lvl="1"/>
            <a:r>
              <a:rPr lang="hr-HR"/>
              <a:t>Second level</a:t>
            </a:r>
          </a:p>
          <a:p>
            <a:pPr lvl="2"/>
            <a:r>
              <a:rPr lang="hr-HR"/>
              <a:t>Third level</a:t>
            </a:r>
          </a:p>
          <a:p>
            <a:pPr lvl="3"/>
            <a:r>
              <a:rPr lang="hr-HR"/>
              <a:t>Fourth level</a:t>
            </a:r>
          </a:p>
          <a:p>
            <a:pPr lvl="4"/>
            <a:r>
              <a:rPr lang="hr-H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Click to edit Master text styles</a:t>
            </a:r>
          </a:p>
          <a:p>
            <a:pPr lvl="1"/>
            <a:r>
              <a:rPr lang="hr-HR"/>
              <a:t>Second level</a:t>
            </a:r>
          </a:p>
          <a:p>
            <a:pPr lvl="2"/>
            <a:r>
              <a:rPr lang="hr-HR"/>
              <a:t>Third level</a:t>
            </a:r>
          </a:p>
          <a:p>
            <a:pPr lvl="3"/>
            <a:r>
              <a:rPr lang="hr-HR"/>
              <a:t>Fourth level</a:t>
            </a:r>
          </a:p>
          <a:p>
            <a:pPr lvl="4"/>
            <a:r>
              <a:rPr lang="hr-H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Click to edit Master text styles</a:t>
            </a:r>
          </a:p>
          <a:p>
            <a:pPr lvl="1"/>
            <a:r>
              <a:rPr lang="hr-HR"/>
              <a:t>Second level</a:t>
            </a:r>
          </a:p>
          <a:p>
            <a:pPr lvl="2"/>
            <a:r>
              <a:rPr lang="hr-HR"/>
              <a:t>Third level</a:t>
            </a:r>
          </a:p>
          <a:p>
            <a:pPr lvl="3"/>
            <a:r>
              <a:rPr lang="hr-HR"/>
              <a:t>Fourth level</a:t>
            </a:r>
          </a:p>
          <a:p>
            <a:pPr lvl="4"/>
            <a:r>
              <a:rPr lang="hr-H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0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Click to edit Master text styles</a:t>
            </a:r>
          </a:p>
          <a:p>
            <a:pPr lvl="1"/>
            <a:r>
              <a:rPr lang="hr-HR"/>
              <a:t>Second level</a:t>
            </a:r>
          </a:p>
          <a:p>
            <a:pPr lvl="2"/>
            <a:r>
              <a:rPr lang="hr-HR"/>
              <a:t>Third level</a:t>
            </a:r>
          </a:p>
          <a:p>
            <a:pPr lvl="3"/>
            <a:r>
              <a:rPr lang="hr-HR"/>
              <a:t>Fourth level</a:t>
            </a:r>
          </a:p>
          <a:p>
            <a:pPr lvl="4"/>
            <a:r>
              <a:rPr lang="hr-H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Click to edit Master text styles</a:t>
            </a:r>
          </a:p>
          <a:p>
            <a:pPr lvl="1"/>
            <a:r>
              <a:rPr lang="hr-HR"/>
              <a:t>Second level</a:t>
            </a:r>
          </a:p>
          <a:p>
            <a:pPr lvl="2"/>
            <a:r>
              <a:rPr lang="hr-HR"/>
              <a:t>Third level</a:t>
            </a:r>
          </a:p>
          <a:p>
            <a:pPr lvl="3"/>
            <a:r>
              <a:rPr lang="hr-HR"/>
              <a:t>Fourth level</a:t>
            </a:r>
          </a:p>
          <a:p>
            <a:pPr lvl="4"/>
            <a:r>
              <a:rPr lang="hr-H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7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5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3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Click to edit Master text styles</a:t>
            </a:r>
          </a:p>
          <a:p>
            <a:pPr lvl="1"/>
            <a:r>
              <a:rPr lang="hr-HR"/>
              <a:t>Second level</a:t>
            </a:r>
          </a:p>
          <a:p>
            <a:pPr lvl="2"/>
            <a:r>
              <a:rPr lang="hr-HR"/>
              <a:t>Third level</a:t>
            </a:r>
          </a:p>
          <a:p>
            <a:pPr lvl="3"/>
            <a:r>
              <a:rPr lang="hr-HR"/>
              <a:t>Fourth level</a:t>
            </a:r>
          </a:p>
          <a:p>
            <a:pPr lvl="4"/>
            <a:r>
              <a:rPr lang="hr-H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7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Click to edit Master text styles</a:t>
            </a:r>
          </a:p>
          <a:p>
            <a:pPr lvl="1"/>
            <a:r>
              <a:rPr lang="hr-HR"/>
              <a:t>Second level</a:t>
            </a:r>
          </a:p>
          <a:p>
            <a:pPr lvl="2"/>
            <a:r>
              <a:rPr lang="hr-HR"/>
              <a:t>Third level</a:t>
            </a:r>
          </a:p>
          <a:p>
            <a:pPr lvl="3"/>
            <a:r>
              <a:rPr lang="hr-HR"/>
              <a:t>Fourth level</a:t>
            </a:r>
          </a:p>
          <a:p>
            <a:pPr lvl="4"/>
            <a:r>
              <a:rPr lang="hr-H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B9A0B-3B48-144E-9633-B38F87ACBA0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84FA3-8931-9C4E-9037-15CCD5651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92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UWP </a:t>
            </a:r>
            <a:r>
              <a:rPr lang="en-US" dirty="0" err="1"/>
              <a:t>programiranje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Toni Petrina</a:t>
            </a:r>
          </a:p>
          <a:p>
            <a:r>
              <a:rPr lang="en-US" dirty="0" err="1"/>
              <a:t>toni@massivepixel.co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1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+ XAML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Najčešća</a:t>
            </a:r>
            <a:r>
              <a:rPr lang="en-US" dirty="0"/>
              <a:t> </a:t>
            </a:r>
            <a:r>
              <a:rPr lang="en-US" dirty="0" err="1"/>
              <a:t>kombinacija</a:t>
            </a:r>
            <a:endParaRPr lang="en-US" dirty="0"/>
          </a:p>
          <a:p>
            <a:r>
              <a:rPr lang="en-US" dirty="0"/>
              <a:t>XAML je </a:t>
            </a:r>
            <a:r>
              <a:rPr lang="en-US" dirty="0" err="1"/>
              <a:t>deklarativan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izradu</a:t>
            </a:r>
            <a:r>
              <a:rPr lang="en-US" dirty="0"/>
              <a:t> UI-a</a:t>
            </a:r>
          </a:p>
          <a:p>
            <a:r>
              <a:rPr lang="en-US" dirty="0"/>
              <a:t>C# </a:t>
            </a:r>
            <a:r>
              <a:rPr lang="en-US" dirty="0" err="1"/>
              <a:t>služi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vezivno</a:t>
            </a:r>
            <a:r>
              <a:rPr lang="en-US" dirty="0"/>
              <a:t> </a:t>
            </a:r>
            <a:r>
              <a:rPr lang="en-US" dirty="0" err="1"/>
              <a:t>tkivo</a:t>
            </a:r>
            <a:r>
              <a:rPr lang="en-US" dirty="0"/>
              <a:t> i.e. “backend” </a:t>
            </a:r>
            <a:r>
              <a:rPr lang="en-US" dirty="0" err="1"/>
              <a:t>kod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7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363" y="2828836"/>
            <a:ext cx="2217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Consolas" charset="0"/>
                <a:ea typeface="Consolas" charset="0"/>
                <a:cs typeface="Consolas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603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Snap points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716321" y="2211540"/>
            <a:ext cx="8759358" cy="2434921"/>
            <a:chOff x="315901" y="2454436"/>
            <a:chExt cx="8759358" cy="2434921"/>
          </a:xfrm>
        </p:grpSpPr>
        <p:sp>
          <p:nvSpPr>
            <p:cNvPr id="5" name="Title 5"/>
            <p:cNvSpPr txBox="1">
              <a:spLocks/>
            </p:cNvSpPr>
            <p:nvPr/>
          </p:nvSpPr>
          <p:spPr bwMode="white">
            <a:xfrm>
              <a:off x="4586559" y="4515408"/>
              <a:ext cx="739734" cy="37394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lang="en-US" sz="135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phablet &amp; tablet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3980" y="3099905"/>
              <a:ext cx="1223617" cy="686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1030" y="2526330"/>
              <a:ext cx="946809" cy="12637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itle 5"/>
            <p:cNvSpPr txBox="1">
              <a:spLocks/>
            </p:cNvSpPr>
            <p:nvPr/>
          </p:nvSpPr>
          <p:spPr bwMode="white">
            <a:xfrm>
              <a:off x="7194716" y="4515408"/>
              <a:ext cx="669177" cy="18697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lang="en-US" sz="135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desktop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4679" y="2454436"/>
              <a:ext cx="2370580" cy="13323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itle 5"/>
            <p:cNvSpPr txBox="1">
              <a:spLocks/>
            </p:cNvSpPr>
            <p:nvPr/>
          </p:nvSpPr>
          <p:spPr bwMode="white">
            <a:xfrm>
              <a:off x="719969" y="4515408"/>
              <a:ext cx="540419" cy="18697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lang="en-US" sz="135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phone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21001" y="4013102"/>
              <a:ext cx="7272683" cy="109998"/>
              <a:chOff x="428001" y="3264757"/>
              <a:chExt cx="9696910" cy="146664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959958" y="3278071"/>
                <a:ext cx="8632996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3190572" y="3264757"/>
                <a:ext cx="0" cy="146664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115413" y="3264757"/>
                <a:ext cx="0" cy="146664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9592956" y="3264757"/>
                <a:ext cx="0" cy="146664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959958" y="3264757"/>
                <a:ext cx="0" cy="146664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9592954" y="3278071"/>
                <a:ext cx="531957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428001" y="3278071"/>
                <a:ext cx="531957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itle 5"/>
            <p:cNvSpPr txBox="1">
              <a:spLocks/>
            </p:cNvSpPr>
            <p:nvPr/>
          </p:nvSpPr>
          <p:spPr bwMode="white">
            <a:xfrm>
              <a:off x="2122720" y="4187302"/>
              <a:ext cx="540419" cy="1661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548</a:t>
              </a:r>
            </a:p>
          </p:txBody>
        </p:sp>
        <p:sp>
          <p:nvSpPr>
            <p:cNvPr id="20" name="Title 5"/>
            <p:cNvSpPr txBox="1">
              <a:spLocks/>
            </p:cNvSpPr>
            <p:nvPr/>
          </p:nvSpPr>
          <p:spPr bwMode="white">
            <a:xfrm>
              <a:off x="4316350" y="4187302"/>
              <a:ext cx="540419" cy="1661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720</a:t>
              </a:r>
              <a:endParaRPr lang="en-US" sz="105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Title 5"/>
            <p:cNvSpPr txBox="1">
              <a:spLocks/>
            </p:cNvSpPr>
            <p:nvPr/>
          </p:nvSpPr>
          <p:spPr bwMode="white">
            <a:xfrm>
              <a:off x="6924506" y="4187302"/>
              <a:ext cx="540419" cy="1661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1024</a:t>
              </a:r>
              <a:endParaRPr lang="en-US" sz="105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itle 5"/>
            <p:cNvSpPr txBox="1">
              <a:spLocks/>
            </p:cNvSpPr>
            <p:nvPr/>
          </p:nvSpPr>
          <p:spPr bwMode="white">
            <a:xfrm>
              <a:off x="484629" y="4187302"/>
              <a:ext cx="470680" cy="1661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320</a:t>
              </a:r>
            </a:p>
          </p:txBody>
        </p:sp>
        <p:sp>
          <p:nvSpPr>
            <p:cNvPr id="23" name="Title 5"/>
            <p:cNvSpPr txBox="1">
              <a:spLocks/>
            </p:cNvSpPr>
            <p:nvPr/>
          </p:nvSpPr>
          <p:spPr bwMode="white">
            <a:xfrm>
              <a:off x="315901" y="4217035"/>
              <a:ext cx="183578" cy="12465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lang="en-US" sz="900" dirty="0" err="1">
                  <a:solidFill>
                    <a:schemeClr val="tx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epx</a:t>
              </a:r>
              <a:endParaRPr lang="en-US" sz="75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19968" y="4447896"/>
              <a:ext cx="3766307" cy="0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86559" y="4447896"/>
              <a:ext cx="2535760" cy="0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194716" y="4447896"/>
              <a:ext cx="791997" cy="0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969" y="3141742"/>
              <a:ext cx="362874" cy="6452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2928" y="3008792"/>
              <a:ext cx="435997" cy="7757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558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3226" y="2227954"/>
            <a:ext cx="4047449" cy="886655"/>
            <a:chOff x="601613" y="2344928"/>
            <a:chExt cx="5504812" cy="1205912"/>
          </a:xfrm>
        </p:grpSpPr>
        <p:sp>
          <p:nvSpPr>
            <p:cNvPr id="4" name="Rectangle 3"/>
            <p:cNvSpPr/>
            <p:nvPr/>
          </p:nvSpPr>
          <p:spPr>
            <a:xfrm>
              <a:off x="601613" y="2345134"/>
              <a:ext cx="5504812" cy="1205706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300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Reposition</a:t>
              </a:r>
              <a:endParaRPr lang="en-GB" sz="300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01613" y="2344928"/>
              <a:ext cx="293766" cy="29376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135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1</a:t>
              </a:r>
              <a:endParaRPr lang="en-GB" sz="135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64920" y="2227954"/>
            <a:ext cx="4047626" cy="886655"/>
            <a:chOff x="6329808" y="2344928"/>
            <a:chExt cx="5505053" cy="1205912"/>
          </a:xfrm>
        </p:grpSpPr>
        <p:sp>
          <p:nvSpPr>
            <p:cNvPr id="7" name="Rectangle 6"/>
            <p:cNvSpPr/>
            <p:nvPr/>
          </p:nvSpPr>
          <p:spPr>
            <a:xfrm>
              <a:off x="6330049" y="2345134"/>
              <a:ext cx="5504812" cy="1205706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300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Reveal</a:t>
              </a:r>
              <a:endParaRPr lang="en-GB" sz="300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29808" y="2344928"/>
              <a:ext cx="293766" cy="29376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135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4</a:t>
              </a:r>
              <a:endParaRPr lang="en-GB" sz="135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3226" y="3265338"/>
            <a:ext cx="4047449" cy="886654"/>
            <a:chOff x="601613" y="3755843"/>
            <a:chExt cx="5504812" cy="1205911"/>
          </a:xfrm>
        </p:grpSpPr>
        <p:sp>
          <p:nvSpPr>
            <p:cNvPr id="10" name="Rectangle 9"/>
            <p:cNvSpPr/>
            <p:nvPr/>
          </p:nvSpPr>
          <p:spPr>
            <a:xfrm>
              <a:off x="601613" y="3756048"/>
              <a:ext cx="5504812" cy="1205706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300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Resize</a:t>
              </a:r>
              <a:endParaRPr lang="en-GB" sz="300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613" y="3755843"/>
              <a:ext cx="293766" cy="29376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135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2</a:t>
              </a:r>
              <a:endParaRPr lang="en-GB" sz="135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64920" y="3265338"/>
            <a:ext cx="4047626" cy="886654"/>
            <a:chOff x="6329808" y="3755843"/>
            <a:chExt cx="5505053" cy="1205911"/>
          </a:xfrm>
        </p:grpSpPr>
        <p:sp>
          <p:nvSpPr>
            <p:cNvPr id="13" name="Rectangle 12"/>
            <p:cNvSpPr/>
            <p:nvPr/>
          </p:nvSpPr>
          <p:spPr>
            <a:xfrm>
              <a:off x="6330049" y="3756048"/>
              <a:ext cx="5504812" cy="1205706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300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Replace</a:t>
              </a:r>
              <a:endParaRPr lang="en-GB" sz="300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29808" y="3755843"/>
              <a:ext cx="293766" cy="29376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135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5</a:t>
              </a:r>
              <a:endParaRPr lang="en-GB" sz="135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3226" y="4302420"/>
            <a:ext cx="4047449" cy="886503"/>
            <a:chOff x="601613" y="5166347"/>
            <a:chExt cx="5504812" cy="1205706"/>
          </a:xfrm>
        </p:grpSpPr>
        <p:sp>
          <p:nvSpPr>
            <p:cNvPr id="16" name="Rectangle 15"/>
            <p:cNvSpPr/>
            <p:nvPr/>
          </p:nvSpPr>
          <p:spPr>
            <a:xfrm>
              <a:off x="601613" y="5166347"/>
              <a:ext cx="5504812" cy="1205706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300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Reflow</a:t>
              </a:r>
              <a:endParaRPr lang="en-GB" sz="300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1613" y="5166347"/>
              <a:ext cx="293766" cy="29376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135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3</a:t>
              </a:r>
              <a:endParaRPr lang="en-GB" sz="135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64920" y="4302420"/>
            <a:ext cx="4047626" cy="886503"/>
            <a:chOff x="6329808" y="5166347"/>
            <a:chExt cx="5505053" cy="1205706"/>
          </a:xfrm>
        </p:grpSpPr>
        <p:sp>
          <p:nvSpPr>
            <p:cNvPr id="19" name="Rectangle 18"/>
            <p:cNvSpPr/>
            <p:nvPr/>
          </p:nvSpPr>
          <p:spPr>
            <a:xfrm>
              <a:off x="6330049" y="5166347"/>
              <a:ext cx="5504812" cy="1205706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300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Re-architect</a:t>
              </a:r>
              <a:endParaRPr lang="en-GB" sz="300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29808" y="5166347"/>
              <a:ext cx="293766" cy="29376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9"/>
              <a:r>
                <a:rPr lang="en-US" sz="1350" dirty="0">
                  <a:solidFill>
                    <a:srgbClr val="FFFFFF"/>
                  </a:solidFill>
                  <a:latin typeface="Segoe UI Light" panose="020B0502040204020203" pitchFamily="34" charset="0"/>
                  <a:ea typeface="Microsoft JhengHei"/>
                  <a:cs typeface="Segoe UI Light" panose="020B0502040204020203" pitchFamily="34" charset="0"/>
                </a:rPr>
                <a:t>6</a:t>
              </a:r>
              <a:endParaRPr lang="en-GB" sz="1350" dirty="0">
                <a:solidFill>
                  <a:srgbClr val="FFFFFF"/>
                </a:solidFill>
                <a:latin typeface="Segoe UI Light" panose="020B0502040204020203" pitchFamily="34" charset="0"/>
                <a:ea typeface="Microsoft JhengHei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latin typeface="Segoe UI Light" panose="020B0502040204020203" pitchFamily="34" charset="0"/>
                <a:cs typeface="Segoe UI Light" panose="020B0502040204020203" pitchFamily="34" charset="0"/>
              </a:rPr>
              <a:t>Use standard responsive/adaptive design techniques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6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556" y="188640"/>
            <a:ext cx="9114912" cy="58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9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793240" y="289512"/>
            <a:ext cx="11655840" cy="89966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Adaptive tiles</a:t>
            </a:r>
            <a:endParaRPr lang="en-US" dirty="0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793240" y="1197324"/>
            <a:ext cx="11653522" cy="19569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&lt;tile&gt;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&lt;visual&gt;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&lt;binding template="</a:t>
            </a:r>
            <a:r>
              <a:rPr lang="en-US" sz="1961" dirty="0" err="1">
                <a:solidFill>
                  <a:schemeClr val="accent1"/>
                </a:solidFill>
              </a:rPr>
              <a:t>TileMedium</a:t>
            </a:r>
            <a:r>
              <a:rPr lang="en-US" sz="1961" dirty="0">
                <a:solidFill>
                  <a:schemeClr val="accent1"/>
                </a:solidFill>
              </a:rPr>
              <a:t>"&gt;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   &lt;group&gt; &lt;subgroup&gt;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        &lt;text hint-style="subtitle"&gt;</a:t>
            </a:r>
            <a:r>
              <a:rPr lang="en-US" sz="1961" dirty="0">
                <a:solidFill>
                  <a:schemeClr val="accent6"/>
                </a:solidFill>
              </a:rPr>
              <a:t>John Doe</a:t>
            </a:r>
            <a:r>
              <a:rPr lang="en-US" sz="1961" dirty="0">
                <a:solidFill>
                  <a:schemeClr val="accent1"/>
                </a:solidFill>
              </a:rPr>
              <a:t>&lt;/text&gt;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        &lt;text hint-style="subtle"&gt;</a:t>
            </a:r>
            <a:r>
              <a:rPr lang="en-US" sz="1961" dirty="0">
                <a:solidFill>
                  <a:schemeClr val="accent6"/>
                </a:solidFill>
              </a:rPr>
              <a:t>Photos from our trip</a:t>
            </a:r>
            <a:r>
              <a:rPr lang="en-US" sz="1961" dirty="0">
                <a:solidFill>
                  <a:schemeClr val="accent1"/>
                </a:solidFill>
              </a:rPr>
              <a:t>&lt;/text&gt;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        &lt;text hint-style="subtle"&gt;</a:t>
            </a:r>
            <a:r>
              <a:rPr lang="en-US" sz="1961" dirty="0">
                <a:solidFill>
                  <a:schemeClr val="accent6"/>
                </a:solidFill>
              </a:rPr>
              <a:t>Thought you might…</a:t>
            </a:r>
            <a:r>
              <a:rPr lang="en-US" sz="1961" dirty="0">
                <a:solidFill>
                  <a:schemeClr val="accent1"/>
                </a:solidFill>
              </a:rPr>
              <a:t>&lt;/text&gt;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     &lt;/subgroup&gt;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   &lt;/group&gt;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   &lt;group&gt; &lt;subgroup&gt;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     …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     &lt;/subgroup&gt;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   &lt;/group&gt;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  &lt;/binding&gt;   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  &lt;/visual&gt;</a:t>
            </a:r>
          </a:p>
          <a:p>
            <a:pPr>
              <a:spcBef>
                <a:spcPts val="400"/>
              </a:spcBef>
            </a:pPr>
            <a:r>
              <a:rPr lang="en-US" sz="1961" dirty="0">
                <a:solidFill>
                  <a:schemeClr val="accent1"/>
                </a:solidFill>
              </a:rPr>
              <a:t>&lt;/tile&gt;</a:t>
            </a:r>
          </a:p>
          <a:p>
            <a:pPr>
              <a:spcBef>
                <a:spcPts val="400"/>
              </a:spcBef>
            </a:pPr>
            <a:endParaRPr lang="en-US" sz="196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929" y="3921136"/>
            <a:ext cx="5089813" cy="228202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915586" y="6242344"/>
            <a:ext cx="4802045" cy="231966"/>
            <a:chOff x="380250" y="5662722"/>
            <a:chExt cx="5451115" cy="263319"/>
          </a:xfrm>
        </p:grpSpPr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380250" y="5662722"/>
              <a:ext cx="936921" cy="263319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dirty="0">
                  <a:solidFill>
                    <a:srgbClr val="202124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Min. Med Size</a:t>
              </a: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4920343" y="5662722"/>
              <a:ext cx="911022" cy="263319"/>
            </a:xfrm>
            <a:prstGeom prst="rect">
              <a:avLst/>
            </a:prstGeom>
          </p:spPr>
          <p:txBody>
            <a:bodyPr vert="horz" lIns="0" tIns="0" rIns="0" bIns="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050" dirty="0">
                  <a:solidFill>
                    <a:srgbClr val="202124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Max Med. Size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316700" y="5751679"/>
              <a:ext cx="3603172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 bwMode="auto">
          <a:xfrm>
            <a:off x="3436685" y="1785555"/>
            <a:ext cx="3436295" cy="52291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959600" y="2457873"/>
            <a:ext cx="3436295" cy="52291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540260" y="4079126"/>
            <a:ext cx="3062785" cy="52291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8173" y="1041722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8129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939369" y="274305"/>
            <a:ext cx="8289184" cy="89966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3B3B2"/>
                </a:solidFill>
              </a:rPr>
              <a:t>Toasts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793241" y="1189175"/>
            <a:ext cx="6287007" cy="33949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Glance (consume)</a:t>
            </a:r>
          </a:p>
          <a:p>
            <a:pPr lvl="1"/>
            <a:r>
              <a:rPr lang="en-US" sz="2400" dirty="0"/>
              <a:t>See new information from your apps.</a:t>
            </a:r>
          </a:p>
          <a:p>
            <a:endParaRPr lang="en-US" sz="2800" dirty="0"/>
          </a:p>
          <a:p>
            <a:r>
              <a:rPr lang="en-US" sz="2800" dirty="0"/>
              <a:t>Act (chase, or take actions)</a:t>
            </a:r>
          </a:p>
          <a:p>
            <a:pPr lvl="1"/>
            <a:r>
              <a:rPr lang="en-US" sz="2400" dirty="0"/>
              <a:t>Toasts invite you to begin or complete a task. </a:t>
            </a:r>
          </a:p>
          <a:p>
            <a:pPr lvl="1"/>
            <a:r>
              <a:rPr lang="en-US" sz="2400" dirty="0"/>
              <a:t>The toast is the app’s door by chasing (clicking) it.  </a:t>
            </a:r>
          </a:p>
          <a:p>
            <a:pPr lvl="1"/>
            <a:r>
              <a:rPr lang="en-US" sz="2400" dirty="0"/>
              <a:t>Additional actions enable users to perform simple tasks without context switching.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99231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8960" y="3908850"/>
            <a:ext cx="4381905" cy="2754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094" y="621105"/>
            <a:ext cx="4381905" cy="328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2162792" y="193335"/>
            <a:ext cx="8505208" cy="89966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3B3B2"/>
                </a:solidFill>
              </a:rPr>
              <a:t>Interactive toast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51376" y="1196752"/>
            <a:ext cx="8957257" cy="4770408"/>
            <a:chOff x="4313237" y="2761152"/>
            <a:chExt cx="6819159" cy="3631710"/>
          </a:xfrm>
        </p:grpSpPr>
        <p:pic>
          <p:nvPicPr>
            <p:cNvPr id="4" name="Picture 3" descr="http://osguni/AssetsThreshold/00/00/00/00/00/0A/2C_Desktop_Desktop_5Color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959" y="3116479"/>
              <a:ext cx="2078355" cy="15589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61959" y="5242306"/>
              <a:ext cx="2124053" cy="1144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 descr="http://osguni/AssetsThreshold/00/00/00/00/00/0B/1C_Desktop_Desktop_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5631" y="3116479"/>
              <a:ext cx="2056765" cy="15436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7" name="Picture 6" descr="http://osguni/AssetsThreshold/00/00/00/00/00/04/KY_Mobile_5inch_Mobile5_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5631" y="5242306"/>
              <a:ext cx="2056765" cy="11444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8" name="Picture 7" descr="http://osguni/AssetsThreshold/00/00/00/00/00/0B/1B_Desktop_Desktop_1Color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877" y="3108706"/>
              <a:ext cx="2056765" cy="15484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9" name="Picture 8" descr="http://osguni/AssetsThreshold/00/00/00/00/00/04/KW_Mobile_5inch_Mobile5_1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910" y="5242306"/>
              <a:ext cx="2067778" cy="11505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0" name="TextBox 4"/>
            <p:cNvSpPr txBox="1"/>
            <p:nvPr/>
          </p:nvSpPr>
          <p:spPr>
            <a:xfrm>
              <a:off x="4313237" y="2761152"/>
              <a:ext cx="661281" cy="34450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176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Desktop</a:t>
              </a:r>
            </a:p>
          </p:txBody>
        </p:sp>
        <p:sp>
          <p:nvSpPr>
            <p:cNvPr id="11" name="TextBox 5"/>
            <p:cNvSpPr txBox="1"/>
            <p:nvPr/>
          </p:nvSpPr>
          <p:spPr>
            <a:xfrm>
              <a:off x="4313237" y="4852476"/>
              <a:ext cx="605144" cy="34450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176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Mobile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54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Model-View-</a:t>
            </a:r>
            <a:r>
              <a:rPr lang="en-US" dirty="0" err="1"/>
              <a:t>ViewModel</a:t>
            </a:r>
            <a:endParaRPr lang="en-US" dirty="0"/>
          </a:p>
          <a:p>
            <a:r>
              <a:rPr lang="en-US" dirty="0" err="1"/>
              <a:t>Potrebno</a:t>
            </a:r>
            <a:r>
              <a:rPr lang="en-US" dirty="0"/>
              <a:t> je </a:t>
            </a:r>
            <a:r>
              <a:rPr lang="en-US" dirty="0" err="1"/>
              <a:t>organizirati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i="1" dirty="0" err="1"/>
              <a:t>layerima</a:t>
            </a:r>
            <a:endParaRPr lang="en-US" dirty="0"/>
          </a:p>
          <a:p>
            <a:r>
              <a:rPr lang="en-US" dirty="0" err="1"/>
              <a:t>Odvojiti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od view-a</a:t>
            </a:r>
          </a:p>
          <a:p>
            <a:r>
              <a:rPr lang="en-US" dirty="0" err="1"/>
              <a:t>Iskoristiti</a:t>
            </a:r>
            <a:r>
              <a:rPr lang="en-US" dirty="0"/>
              <a:t> </a:t>
            </a:r>
            <a:r>
              <a:rPr lang="en-US" i="1" dirty="0"/>
              <a:t>binding</a:t>
            </a:r>
            <a:r>
              <a:rPr lang="en-US" dirty="0"/>
              <a:t> </a:t>
            </a:r>
            <a:r>
              <a:rPr lang="en-US" dirty="0" err="1"/>
              <a:t>svojstva</a:t>
            </a:r>
            <a:r>
              <a:rPr lang="en-US" dirty="0"/>
              <a:t> XAML-a</a:t>
            </a:r>
          </a:p>
        </p:txBody>
      </p:sp>
    </p:spTree>
    <p:extLst>
      <p:ext uri="{BB962C8B-B14F-4D97-AF65-F5344CB8AC3E}">
        <p14:creationId xmlns:p14="http://schemas.microsoft.com/office/powerpoint/2010/main" val="198996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62667" y="2882900"/>
            <a:ext cx="8466666" cy="1092200"/>
            <a:chOff x="1354667" y="3031067"/>
            <a:chExt cx="8466666" cy="1092200"/>
          </a:xfrm>
        </p:grpSpPr>
        <p:sp>
          <p:nvSpPr>
            <p:cNvPr id="3" name="Rectangle 2"/>
            <p:cNvSpPr/>
            <p:nvPr/>
          </p:nvSpPr>
          <p:spPr>
            <a:xfrm>
              <a:off x="1354667" y="3031067"/>
              <a:ext cx="2218266" cy="1092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478867" y="3031067"/>
              <a:ext cx="2218266" cy="1092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ViewModel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03067" y="3031067"/>
              <a:ext cx="2218266" cy="1092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4080933" y="3141134"/>
            <a:ext cx="905934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80933" y="3632201"/>
            <a:ext cx="905934" cy="0"/>
          </a:xfrm>
          <a:prstGeom prst="straightConnector1">
            <a:avLst/>
          </a:prstGeom>
          <a:ln w="762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205133" y="3064935"/>
            <a:ext cx="905934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205133" y="3632201"/>
            <a:ext cx="905934" cy="0"/>
          </a:xfrm>
          <a:prstGeom prst="straightConnector1">
            <a:avLst/>
          </a:prstGeom>
          <a:ln w="762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9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r>
              <a:rPr lang="en-US" dirty="0"/>
              <a:t>O UWP </a:t>
            </a:r>
            <a:r>
              <a:rPr lang="en-US" dirty="0" err="1"/>
              <a:t>platformi</a:t>
            </a:r>
            <a:endParaRPr lang="en-US" dirty="0"/>
          </a:p>
          <a:p>
            <a:r>
              <a:rPr lang="en-US" dirty="0"/>
              <a:t>MVVM</a:t>
            </a:r>
          </a:p>
          <a:p>
            <a:r>
              <a:rPr lang="en-US" i="1" dirty="0"/>
              <a:t>Adaptive code/adaptive layout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7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363" y="2828836"/>
            <a:ext cx="2217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Consolas" charset="0"/>
                <a:ea typeface="Consolas" charset="0"/>
                <a:cs typeface="Consolas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233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MVVMLight</a:t>
            </a:r>
            <a:endParaRPr lang="en-US" dirty="0"/>
          </a:p>
          <a:p>
            <a:r>
              <a:rPr lang="en-US" dirty="0" err="1"/>
              <a:t>ReactiveUI</a:t>
            </a:r>
            <a:endParaRPr lang="en-US" dirty="0"/>
          </a:p>
          <a:p>
            <a:r>
              <a:rPr lang="en-US" dirty="0"/>
              <a:t>Sami </a:t>
            </a:r>
            <a:r>
              <a:rPr lang="en-US" dirty="0" err="1"/>
              <a:t>dodate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treba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61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3287" y="2828836"/>
            <a:ext cx="2725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Consolas" charset="0"/>
                <a:ea typeface="Consolas" charset="0"/>
                <a:cs typeface="Consolas" charset="0"/>
              </a:rPr>
              <a:t>HVALA</a:t>
            </a:r>
          </a:p>
        </p:txBody>
      </p:sp>
    </p:spTree>
    <p:extLst>
      <p:ext uri="{BB962C8B-B14F-4D97-AF65-F5344CB8AC3E}">
        <p14:creationId xmlns:p14="http://schemas.microsoft.com/office/powerpoint/2010/main" val="69335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UWP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platforma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Universal Windows Platform</a:t>
            </a:r>
          </a:p>
          <a:p>
            <a:r>
              <a:rPr lang="en-US" dirty="0" err="1"/>
              <a:t>Nisu</a:t>
            </a:r>
            <a:r>
              <a:rPr lang="en-US" dirty="0"/>
              <a:t> Windows 10 </a:t>
            </a:r>
            <a:r>
              <a:rPr lang="en-US" dirty="0" err="1"/>
              <a:t>aplikacije</a:t>
            </a:r>
            <a:r>
              <a:rPr lang="en-US" dirty="0"/>
              <a:t>, </a:t>
            </a:r>
            <a:r>
              <a:rPr lang="en-US" dirty="0" err="1"/>
              <a:t>makar</a:t>
            </a:r>
            <a:r>
              <a:rPr lang="en-US" dirty="0"/>
              <a:t> se </a:t>
            </a:r>
            <a:r>
              <a:rPr lang="en-US" dirty="0" err="1"/>
              <a:t>pokreću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Windowsima</a:t>
            </a:r>
            <a:r>
              <a:rPr lang="en-US" dirty="0"/>
              <a:t> 10</a:t>
            </a:r>
          </a:p>
          <a:p>
            <a:r>
              <a:rPr lang="en-US" dirty="0" err="1"/>
              <a:t>Cilja</a:t>
            </a:r>
            <a:r>
              <a:rPr lang="en-US" dirty="0"/>
              <a:t> se </a:t>
            </a:r>
            <a:r>
              <a:rPr lang="en-US" dirty="0" err="1"/>
              <a:t>platforma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to </a:t>
            </a:r>
            <a:r>
              <a:rPr lang="en-US" dirty="0" err="1"/>
              <a:t>određena</a:t>
            </a:r>
            <a:r>
              <a:rPr lang="en-US" dirty="0"/>
              <a:t> </a:t>
            </a:r>
            <a:r>
              <a:rPr lang="en-US" dirty="0" err="1"/>
              <a:t>verzija</a:t>
            </a:r>
            <a:endParaRPr lang="en-US" dirty="0"/>
          </a:p>
          <a:p>
            <a:r>
              <a:rPr lang="en-US" dirty="0" err="1"/>
              <a:t>Širok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, </a:t>
            </a:r>
            <a:r>
              <a:rPr lang="en-US" i="1" dirty="0" err="1"/>
              <a:t>frameworka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tehnologija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</a:t>
            </a:r>
            <a:r>
              <a:rPr lang="en-US" dirty="0" err="1"/>
              <a:t>razvoj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5746" y="5801073"/>
            <a:ext cx="10822353" cy="1024853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base" latinLnBrk="0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Windows 10</a:t>
            </a:r>
          </a:p>
          <a:p>
            <a:pPr marL="0" marR="0" lvl="0" indent="0" algn="ctr" defTabSz="457200" eaLnBrk="1" fontAlgn="base" latinLnBrk="0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operating system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57570" y="1896780"/>
            <a:ext cx="4302036" cy="2345591"/>
            <a:chOff x="7288083" y="1008403"/>
            <a:chExt cx="4317507" cy="2348279"/>
          </a:xfrm>
        </p:grpSpPr>
        <p:sp>
          <p:nvSpPr>
            <p:cNvPr id="6" name="Rectangle 5"/>
            <p:cNvSpPr/>
            <p:nvPr/>
          </p:nvSpPr>
          <p:spPr>
            <a:xfrm>
              <a:off x="7288083" y="1008403"/>
              <a:ext cx="4317507" cy="2348279"/>
            </a:xfrm>
            <a:prstGeom prst="rect">
              <a:avLst/>
            </a:prstGeom>
            <a:noFill/>
            <a:ln w="38100" cap="flat" cmpd="sng" algn="ctr">
              <a:solidFill>
                <a:srgbClr val="1F497D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Bridging technologies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508761" y="1206970"/>
              <a:ext cx="1921237" cy="1546366"/>
              <a:chOff x="9514245" y="1435123"/>
              <a:chExt cx="2091346" cy="1429501"/>
            </a:xfrm>
            <a:solidFill>
              <a:srgbClr val="EEECE1">
                <a:lumMod val="75000"/>
              </a:srgbClr>
            </a:solidFill>
          </p:grpSpPr>
          <p:sp>
            <p:nvSpPr>
              <p:cNvPr id="8" name="Snip Diagonal Corner Rectangle 7"/>
              <p:cNvSpPr/>
              <p:nvPr/>
            </p:nvSpPr>
            <p:spPr>
              <a:xfrm>
                <a:off x="10627325" y="1435123"/>
                <a:ext cx="978266" cy="1429501"/>
              </a:xfrm>
              <a:prstGeom prst="snip2Diag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Win32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57200" eaLnBrk="1" fontAlgn="base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desktop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Snip Diagonal Corner Rectangle 8"/>
              <p:cNvSpPr/>
              <p:nvPr/>
            </p:nvSpPr>
            <p:spPr>
              <a:xfrm>
                <a:off x="9514245" y="1435123"/>
                <a:ext cx="978266" cy="1429501"/>
              </a:xfrm>
              <a:prstGeom prst="snip2Diag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Web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57200" eaLnBrk="1" fontAlgn="base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hosted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3819525" y="1872927"/>
            <a:ext cx="7640081" cy="3722194"/>
            <a:chOff x="3938035" y="1008403"/>
            <a:chExt cx="7667555" cy="3594295"/>
          </a:xfrm>
        </p:grpSpPr>
        <p:sp>
          <p:nvSpPr>
            <p:cNvPr id="13" name="Rectangle 12"/>
            <p:cNvSpPr/>
            <p:nvPr/>
          </p:nvSpPr>
          <p:spPr>
            <a:xfrm>
              <a:off x="3948842" y="3495305"/>
              <a:ext cx="7656748" cy="1107393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Universal Windows Platform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003" y="2258568"/>
              <a:ext cx="978266" cy="1098114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WWA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61923" y="2258568"/>
              <a:ext cx="978266" cy="1098114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C++</a:t>
              </a:r>
            </a:p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&amp; CX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48842" y="2258568"/>
              <a:ext cx="978266" cy="1098114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.Net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languages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75003" y="1008403"/>
              <a:ext cx="978266" cy="1106643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HTML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8035" y="1640257"/>
              <a:ext cx="2091347" cy="474788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DirectX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48841" y="1012199"/>
              <a:ext cx="2091347" cy="493814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XAML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5746" y="1896780"/>
            <a:ext cx="3009585" cy="3698341"/>
            <a:chOff x="609601" y="1008403"/>
            <a:chExt cx="3204427" cy="3594295"/>
          </a:xfrm>
        </p:grpSpPr>
        <p:sp>
          <p:nvSpPr>
            <p:cNvPr id="21" name="Rectangle 20"/>
            <p:cNvSpPr/>
            <p:nvPr/>
          </p:nvSpPr>
          <p:spPr>
            <a:xfrm>
              <a:off x="2835762" y="2258567"/>
              <a:ext cx="978266" cy="2344131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C++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9601" y="2258568"/>
              <a:ext cx="2091346" cy="1098114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.Net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languages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35762" y="1008403"/>
              <a:ext cx="978266" cy="1106643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MFC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22681" y="1008403"/>
              <a:ext cx="978266" cy="1106643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WF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601" y="1008403"/>
              <a:ext cx="978266" cy="1106643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WPF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09601" y="3500204"/>
              <a:ext cx="2091346" cy="1102494"/>
            </a:xfrm>
            <a:prstGeom prst="rect">
              <a:avLst/>
            </a:prstGeom>
            <a:solidFill>
              <a:srgbClr val="4F81BD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82296" rIns="0" bIns="82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.Net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runtime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5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UWP </a:t>
            </a:r>
            <a:r>
              <a:rPr lang="en-US" dirty="0" err="1"/>
              <a:t>aplikacije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Universal Windows Platform</a:t>
            </a:r>
          </a:p>
          <a:p>
            <a:r>
              <a:rPr lang="en-US" dirty="0" err="1"/>
              <a:t>Moderne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rade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UWP </a:t>
            </a:r>
            <a:r>
              <a:rPr lang="en-US" dirty="0" err="1"/>
              <a:t>platformi</a:t>
            </a:r>
            <a:endParaRPr lang="en-US" dirty="0"/>
          </a:p>
          <a:p>
            <a:pPr lvl="1"/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slučajno</a:t>
            </a:r>
            <a:r>
              <a:rPr lang="en-US" dirty="0"/>
              <a:t> </a:t>
            </a:r>
            <a:r>
              <a:rPr lang="en-US" dirty="0" err="1"/>
              <a:t>poklapa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Windows 10</a:t>
            </a:r>
          </a:p>
          <a:p>
            <a:r>
              <a:rPr lang="en-US" dirty="0" err="1"/>
              <a:t>Cilj</a:t>
            </a:r>
            <a:r>
              <a:rPr lang="en-US" dirty="0"/>
              <a:t> je </a:t>
            </a:r>
            <a:r>
              <a:rPr lang="en-US" dirty="0" err="1"/>
              <a:t>razviti</a:t>
            </a:r>
            <a:r>
              <a:rPr lang="en-US" dirty="0"/>
              <a:t> </a:t>
            </a:r>
            <a:r>
              <a:rPr lang="en-US" dirty="0" err="1"/>
              <a:t>aplikaciju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pokriva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veći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uređaja</a:t>
            </a:r>
            <a:endParaRPr lang="en-US" dirty="0"/>
          </a:p>
          <a:p>
            <a:r>
              <a:rPr lang="en-US" dirty="0" err="1"/>
              <a:t>Moderne</a:t>
            </a:r>
            <a:r>
              <a:rPr lang="en-US" dirty="0"/>
              <a:t> </a:t>
            </a:r>
            <a:r>
              <a:rPr lang="en-US" dirty="0" err="1"/>
              <a:t>značajke</a:t>
            </a:r>
            <a:r>
              <a:rPr lang="en-US" dirty="0"/>
              <a:t> </a:t>
            </a:r>
            <a:r>
              <a:rPr lang="en-US" dirty="0" err="1"/>
              <a:t>poput</a:t>
            </a:r>
            <a:r>
              <a:rPr lang="en-US" dirty="0"/>
              <a:t> </a:t>
            </a:r>
            <a:r>
              <a:rPr lang="en-US" dirty="0" err="1"/>
              <a:t>ugrađene</a:t>
            </a:r>
            <a:r>
              <a:rPr lang="en-US" dirty="0"/>
              <a:t> </a:t>
            </a:r>
            <a:r>
              <a:rPr lang="en-US" dirty="0" err="1"/>
              <a:t>trgovine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, </a:t>
            </a:r>
            <a:r>
              <a:rPr lang="en-US" dirty="0" err="1"/>
              <a:t>notifikacije</a:t>
            </a:r>
            <a:r>
              <a:rPr lang="en-US" dirty="0"/>
              <a:t>, </a:t>
            </a:r>
            <a:r>
              <a:rPr lang="en-US" dirty="0" err="1"/>
              <a:t>hardverski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nekim</a:t>
            </a:r>
            <a:r>
              <a:rPr lang="en-US" dirty="0"/>
              <a:t> </a:t>
            </a:r>
            <a:r>
              <a:rPr lang="en-US" dirty="0" err="1"/>
              <a:t>značajkama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4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443" y="660849"/>
            <a:ext cx="665813" cy="217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5239">
              <a:lnSpc>
                <a:spcPct val="90000"/>
              </a:lnSpc>
              <a:spcAft>
                <a:spcPts val="587"/>
              </a:spcAft>
            </a:pP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Phone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8611" y="660849"/>
            <a:ext cx="1164452" cy="217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5239">
              <a:lnSpc>
                <a:spcPct val="90000"/>
              </a:lnSpc>
              <a:spcAft>
                <a:spcPts val="587"/>
              </a:spcAft>
            </a:pP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Small</a:t>
            </a:r>
            <a:r>
              <a:rPr lang="en-US" sz="1567" dirty="0">
                <a:solidFill>
                  <a:srgbClr val="4F4F4F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Tablet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76080" y="443873"/>
            <a:ext cx="1966929" cy="434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14367">
              <a:lnSpc>
                <a:spcPct val="90000"/>
              </a:lnSpc>
              <a:spcAft>
                <a:spcPts val="600"/>
              </a:spcAft>
              <a:defRPr sz="12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</a:lstStyle>
          <a:p>
            <a:r>
              <a:rPr lang="en-US" sz="1567" dirty="0">
                <a:solidFill>
                  <a:srgbClr val="4F4F4F"/>
                </a:solidFill>
                <a:latin typeface="Segoe Pro Light"/>
              </a:rPr>
              <a:t>2-in-1s</a:t>
            </a:r>
            <a:br>
              <a:rPr lang="en-US" sz="1567" dirty="0">
                <a:solidFill>
                  <a:srgbClr val="4F4F4F"/>
                </a:solidFill>
                <a:latin typeface="Segoe Pro Light"/>
              </a:rPr>
            </a:br>
            <a:r>
              <a:rPr lang="en-US" sz="1567" dirty="0">
                <a:solidFill>
                  <a:srgbClr val="4F4F4F"/>
                </a:solidFill>
                <a:latin typeface="Segoe Pro Light"/>
              </a:rPr>
              <a:t>(Tablet or Laptop)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86490" y="443874"/>
            <a:ext cx="1918169" cy="434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5239">
              <a:lnSpc>
                <a:spcPct val="90000"/>
              </a:lnSpc>
              <a:spcAft>
                <a:spcPts val="587"/>
              </a:spcAft>
            </a:pP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Desktops </a:t>
            </a:r>
            <a:b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</a:b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&amp; All-in-Ones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6125" y="660849"/>
            <a:ext cx="841011" cy="217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5239">
              <a:lnSpc>
                <a:spcPct val="90000"/>
              </a:lnSpc>
              <a:spcAft>
                <a:spcPts val="587"/>
              </a:spcAft>
            </a:pP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Phablet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38905" y="660849"/>
            <a:ext cx="1944260" cy="217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5239">
              <a:lnSpc>
                <a:spcPct val="90000"/>
              </a:lnSpc>
              <a:spcAft>
                <a:spcPts val="587"/>
              </a:spcAft>
            </a:pP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Large</a:t>
            </a:r>
            <a:r>
              <a:rPr lang="en-US" sz="1567" dirty="0">
                <a:solidFill>
                  <a:srgbClr val="4F4F4F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Tablet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7989" y="443874"/>
            <a:ext cx="953698" cy="434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5239">
              <a:lnSpc>
                <a:spcPct val="90000"/>
              </a:lnSpc>
              <a:spcAft>
                <a:spcPts val="587"/>
              </a:spcAft>
            </a:pP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Classic </a:t>
            </a:r>
            <a:b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</a:b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Laptop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956" b="15432"/>
          <a:stretch/>
        </p:blipFill>
        <p:spPr>
          <a:xfrm>
            <a:off x="6024456" y="966553"/>
            <a:ext cx="1547119" cy="9840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8108" y="966553"/>
            <a:ext cx="1524611" cy="1121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428" y="966554"/>
            <a:ext cx="1497214" cy="9572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396" y="966553"/>
            <a:ext cx="869274" cy="6674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03" y="966553"/>
            <a:ext cx="595038" cy="5795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105" y="966555"/>
            <a:ext cx="852254" cy="8489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9887" y="966555"/>
            <a:ext cx="1576785" cy="10158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35349" y="4131362"/>
            <a:ext cx="665813" cy="217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5239">
              <a:lnSpc>
                <a:spcPct val="90000"/>
              </a:lnSpc>
              <a:spcAft>
                <a:spcPts val="587"/>
              </a:spcAft>
            </a:pP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Xbox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91226" y="4131362"/>
            <a:ext cx="1224701" cy="217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5239">
              <a:lnSpc>
                <a:spcPct val="90000"/>
              </a:lnSpc>
              <a:spcAft>
                <a:spcPts val="587"/>
              </a:spcAft>
            </a:pP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IoT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68143" y="4131362"/>
            <a:ext cx="1142345" cy="217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5239">
              <a:lnSpc>
                <a:spcPct val="90000"/>
              </a:lnSpc>
              <a:spcAft>
                <a:spcPts val="587"/>
              </a:spcAft>
            </a:pP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Surface Hub</a:t>
            </a:r>
          </a:p>
        </p:txBody>
      </p:sp>
      <p:grpSp>
        <p:nvGrpSpPr>
          <p:cNvPr id="21" name="Xbox"/>
          <p:cNvGrpSpPr/>
          <p:nvPr/>
        </p:nvGrpSpPr>
        <p:grpSpPr bwMode="ltGray">
          <a:xfrm>
            <a:off x="4777605" y="4395285"/>
            <a:ext cx="1989467" cy="1431313"/>
            <a:chOff x="8610991" y="1992417"/>
            <a:chExt cx="3186889" cy="229279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8610991" y="1992417"/>
              <a:ext cx="3186889" cy="195617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9566830" y="3952379"/>
              <a:ext cx="1275210" cy="332830"/>
            </a:xfrm>
            <a:prstGeom prst="rect">
              <a:avLst/>
            </a:prstGeom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8656422" y="2030494"/>
              <a:ext cx="3101655" cy="1731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PI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204115" y="4402320"/>
            <a:ext cx="2870401" cy="175119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961097" y="4399144"/>
            <a:ext cx="1093301" cy="619641"/>
            <a:chOff x="87532" y="3622341"/>
            <a:chExt cx="1116863" cy="632995"/>
          </a:xfrm>
        </p:grpSpPr>
        <p:sp>
          <p:nvSpPr>
            <p:cNvPr id="27" name="Rectangle 26"/>
            <p:cNvSpPr/>
            <p:nvPr/>
          </p:nvSpPr>
          <p:spPr bwMode="auto">
            <a:xfrm>
              <a:off x="533400" y="3862390"/>
              <a:ext cx="200025" cy="90488"/>
            </a:xfrm>
            <a:prstGeom prst="rect">
              <a:avLst/>
            </a:prstGeom>
            <a:solidFill>
              <a:srgbClr val="3E849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022" tIns="143218" rIns="179022" bIns="14321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2790">
                <a:lnSpc>
                  <a:spcPct val="90000"/>
                </a:lnSpc>
              </a:pPr>
              <a:endParaRPr lang="en-US" sz="23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32" y="3622341"/>
              <a:ext cx="1116863" cy="632995"/>
            </a:xfrm>
            <a:prstGeom prst="rect">
              <a:avLst/>
            </a:prstGeom>
          </p:spPr>
        </p:pic>
      </p:grpSp>
      <p:pic>
        <p:nvPicPr>
          <p:cNvPr id="29" name="Picture 28" descr="141215_B-hero_01.png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4942" y="4393678"/>
            <a:ext cx="2195599" cy="86642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7859020" y="4131362"/>
            <a:ext cx="1107445" cy="217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5239">
              <a:lnSpc>
                <a:spcPct val="90000"/>
              </a:lnSpc>
              <a:spcAft>
                <a:spcPts val="587"/>
              </a:spcAft>
            </a:pPr>
            <a:r>
              <a:rPr lang="en-US" sz="1567" dirty="0">
                <a:solidFill>
                  <a:srgbClr val="4F4F4F"/>
                </a:solidFill>
                <a:latin typeface="Segoe Pro Light"/>
                <a:cs typeface="Segoe UI" panose="020B0502040204020203" pitchFamily="34" charset="0"/>
              </a:rPr>
              <a:t>Holographic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5640" y="2565243"/>
            <a:ext cx="12180722" cy="9263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465" tIns="198772" rIns="248465" bIns="1987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6834">
              <a:lnSpc>
                <a:spcPct val="90000"/>
              </a:lnSpc>
            </a:pPr>
            <a:endParaRPr lang="en-US" sz="2398" dirty="0" err="1">
              <a:gradFill>
                <a:gsLst>
                  <a:gs pos="2917">
                    <a:srgbClr val="737373"/>
                  </a:gs>
                  <a:gs pos="81000">
                    <a:srgbClr val="737373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053008" y="1991781"/>
            <a:ext cx="2085987" cy="1974276"/>
            <a:chOff x="5052041" y="2528717"/>
            <a:chExt cx="2087919" cy="1976104"/>
          </a:xfrm>
        </p:grpSpPr>
        <p:sp>
          <p:nvSpPr>
            <p:cNvPr id="33" name="Oval 33"/>
            <p:cNvSpPr/>
            <p:nvPr/>
          </p:nvSpPr>
          <p:spPr>
            <a:xfrm>
              <a:off x="5107948" y="2528717"/>
              <a:ext cx="1976104" cy="197610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32"/>
              <a:endParaRPr lang="en-US" sz="2398" dirty="0" err="1">
                <a:solidFill>
                  <a:srgbClr val="FFFFFF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052041" y="2612844"/>
              <a:ext cx="2087919" cy="1807851"/>
              <a:chOff x="5052041" y="2485844"/>
              <a:chExt cx="2087919" cy="1807851"/>
            </a:xfrm>
          </p:grpSpPr>
          <p:sp>
            <p:nvSpPr>
              <p:cNvPr id="35" name="Oval 33"/>
              <p:cNvSpPr/>
              <p:nvPr/>
            </p:nvSpPr>
            <p:spPr>
              <a:xfrm>
                <a:off x="5192075" y="2485844"/>
                <a:ext cx="1807850" cy="1807851"/>
              </a:xfrm>
              <a:prstGeom prst="ellipse">
                <a:avLst/>
              </a:prstGeom>
              <a:solidFill>
                <a:schemeClr val="accent1"/>
              </a:solidFill>
              <a:ln w="88900" cmpd="thickThin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532"/>
                <a:endParaRPr lang="en-US" sz="2398" dirty="0" err="1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5052041" y="2836625"/>
                <a:ext cx="2087919" cy="1066209"/>
                <a:chOff x="5052041" y="2836625"/>
                <a:chExt cx="2087919" cy="1066209"/>
              </a:xfrm>
            </p:grpSpPr>
            <p:sp>
              <p:nvSpPr>
                <p:cNvPr id="37" name="TextBox 35"/>
                <p:cNvSpPr txBox="1"/>
                <p:nvPr/>
              </p:nvSpPr>
              <p:spPr>
                <a:xfrm>
                  <a:off x="5052041" y="3644319"/>
                  <a:ext cx="2087919" cy="2585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913532">
                    <a:lnSpc>
                      <a:spcPct val="90000"/>
                    </a:lnSpc>
                  </a:pPr>
                  <a:r>
                    <a:rPr lang="en-US" sz="1865" dirty="0">
                      <a:solidFill>
                        <a:prstClr val="white"/>
                      </a:solidFill>
                      <a:latin typeface="Segoe UI Light"/>
                      <a:cs typeface="Segoe UI Semibold" panose="020B0702040204020203" pitchFamily="34" charset="0"/>
                    </a:rPr>
                    <a:t>Windows 10</a:t>
                  </a:r>
                </a:p>
              </p:txBody>
            </p:sp>
            <p:sp>
              <p:nvSpPr>
                <p:cNvPr id="38" name="Freeform 5"/>
                <p:cNvSpPr>
                  <a:spLocks noEditPoints="1"/>
                </p:cNvSpPr>
                <p:nvPr/>
              </p:nvSpPr>
              <p:spPr bwMode="auto">
                <a:xfrm>
                  <a:off x="5695158" y="2836625"/>
                  <a:ext cx="750884" cy="745537"/>
                </a:xfrm>
                <a:custGeom>
                  <a:avLst/>
                  <a:gdLst>
                    <a:gd name="T0" fmla="*/ 0 w 281"/>
                    <a:gd name="T1" fmla="*/ 240 h 279"/>
                    <a:gd name="T2" fmla="*/ 119 w 281"/>
                    <a:gd name="T3" fmla="*/ 257 h 279"/>
                    <a:gd name="T4" fmla="*/ 119 w 281"/>
                    <a:gd name="T5" fmla="*/ 140 h 279"/>
                    <a:gd name="T6" fmla="*/ 0 w 281"/>
                    <a:gd name="T7" fmla="*/ 140 h 279"/>
                    <a:gd name="T8" fmla="*/ 0 w 281"/>
                    <a:gd name="T9" fmla="*/ 240 h 279"/>
                    <a:gd name="T10" fmla="*/ 0 w 281"/>
                    <a:gd name="T11" fmla="*/ 136 h 279"/>
                    <a:gd name="T12" fmla="*/ 119 w 281"/>
                    <a:gd name="T13" fmla="*/ 136 h 279"/>
                    <a:gd name="T14" fmla="*/ 119 w 281"/>
                    <a:gd name="T15" fmla="*/ 21 h 279"/>
                    <a:gd name="T16" fmla="*/ 0 w 281"/>
                    <a:gd name="T17" fmla="*/ 38 h 279"/>
                    <a:gd name="T18" fmla="*/ 0 w 281"/>
                    <a:gd name="T19" fmla="*/ 136 h 279"/>
                    <a:gd name="T20" fmla="*/ 126 w 281"/>
                    <a:gd name="T21" fmla="*/ 19 h 279"/>
                    <a:gd name="T22" fmla="*/ 126 w 281"/>
                    <a:gd name="T23" fmla="*/ 136 h 279"/>
                    <a:gd name="T24" fmla="*/ 281 w 281"/>
                    <a:gd name="T25" fmla="*/ 136 h 279"/>
                    <a:gd name="T26" fmla="*/ 281 w 281"/>
                    <a:gd name="T27" fmla="*/ 0 h 279"/>
                    <a:gd name="T28" fmla="*/ 126 w 281"/>
                    <a:gd name="T29" fmla="*/ 19 h 279"/>
                    <a:gd name="T30" fmla="*/ 126 w 281"/>
                    <a:gd name="T31" fmla="*/ 257 h 279"/>
                    <a:gd name="T32" fmla="*/ 281 w 281"/>
                    <a:gd name="T33" fmla="*/ 279 h 279"/>
                    <a:gd name="T34" fmla="*/ 281 w 281"/>
                    <a:gd name="T35" fmla="*/ 140 h 279"/>
                    <a:gd name="T36" fmla="*/ 126 w 281"/>
                    <a:gd name="T37" fmla="*/ 140 h 279"/>
                    <a:gd name="T38" fmla="*/ 126 w 281"/>
                    <a:gd name="T39" fmla="*/ 257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81" h="279">
                      <a:moveTo>
                        <a:pt x="0" y="240"/>
                      </a:moveTo>
                      <a:lnTo>
                        <a:pt x="119" y="257"/>
                      </a:lnTo>
                      <a:lnTo>
                        <a:pt x="119" y="140"/>
                      </a:lnTo>
                      <a:lnTo>
                        <a:pt x="0" y="140"/>
                      </a:lnTo>
                      <a:lnTo>
                        <a:pt x="0" y="240"/>
                      </a:lnTo>
                      <a:close/>
                      <a:moveTo>
                        <a:pt x="0" y="136"/>
                      </a:moveTo>
                      <a:lnTo>
                        <a:pt x="119" y="136"/>
                      </a:lnTo>
                      <a:lnTo>
                        <a:pt x="119" y="21"/>
                      </a:lnTo>
                      <a:lnTo>
                        <a:pt x="0" y="38"/>
                      </a:lnTo>
                      <a:lnTo>
                        <a:pt x="0" y="136"/>
                      </a:lnTo>
                      <a:close/>
                      <a:moveTo>
                        <a:pt x="126" y="19"/>
                      </a:moveTo>
                      <a:lnTo>
                        <a:pt x="126" y="136"/>
                      </a:lnTo>
                      <a:lnTo>
                        <a:pt x="281" y="136"/>
                      </a:lnTo>
                      <a:lnTo>
                        <a:pt x="281" y="0"/>
                      </a:lnTo>
                      <a:lnTo>
                        <a:pt x="126" y="19"/>
                      </a:lnTo>
                      <a:close/>
                      <a:moveTo>
                        <a:pt x="126" y="257"/>
                      </a:moveTo>
                      <a:lnTo>
                        <a:pt x="281" y="279"/>
                      </a:lnTo>
                      <a:lnTo>
                        <a:pt x="281" y="140"/>
                      </a:lnTo>
                      <a:lnTo>
                        <a:pt x="126" y="140"/>
                      </a:lnTo>
                      <a:lnTo>
                        <a:pt x="126" y="2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121807" tIns="60904" rIns="121807" bIns="6090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532"/>
                  <a:endParaRPr lang="en-US" sz="1865">
                    <a:solidFill>
                      <a:srgbClr val="737373"/>
                    </a:solidFill>
                    <a:latin typeface="Segoe UI Ligh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61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5 -0.00047 L -2.08333E-7 2.22222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946 -0.00046 L 3.33333E-6 7.40741E-7 " pathEditMode="relative" rAng="0" ptsTypes="AA">
                                      <p:cBhvr>
                                        <p:cTn id="17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946 -0.00046 L 3.75E-6 -3.7037E-6 " pathEditMode="relative" rAng="0" ptsTypes="AA">
                                      <p:cBhvr>
                                        <p:cTn id="2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3945 -0.00046 L -1.25E-6 -4.07407E-6 " pathEditMode="relative" rAng="0" ptsTypes="AA">
                                      <p:cBhvr>
                                        <p:cTn id="3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5 -0.00047 L -2.08333E-6 2.59259E-6 " pathEditMode="relative" rAng="0" ptsTypes="AA">
                                      <p:cBhvr>
                                        <p:cTn id="4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3945 -0.00046 L 5E-6 -2.22222E-6 " pathEditMode="relative" rAng="0" ptsTypes="AA">
                                      <p:cBhvr>
                                        <p:cTn id="49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946 -0.00046 L 4.79167E-6 -1.11111E-6 " pathEditMode="relative" rAng="0" ptsTypes="AA">
                                      <p:cBhvr>
                                        <p:cTn id="5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909 0.00024 L 4.16667E-6 -4.81481E-6 " pathEditMode="relative" rAng="0" ptsTypes="AA">
                                      <p:cBhvr>
                                        <p:cTn id="65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946 -0.00023 L 2.5E-6 2.22222E-6 " pathEditMode="relative" rAng="0" ptsTypes="AA">
                                      <p:cBhvr>
                                        <p:cTn id="73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945 -0.00023 L 6.25E-7 -2.96296E-6 " pathEditMode="relative" rAng="0" ptsTypes="AA">
                                      <p:cBhvr>
                                        <p:cTn id="84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23685 3.33333E-6 L 0 3.33333E-6 " pathEditMode="relative" rAng="0" ptsTypes="AA">
                                      <p:cBhvr>
                                        <p:cTn id="92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945 -0.00023 L -4.375E-6 -2.59259E-6 " pathEditMode="relative" rAng="0" ptsTypes="AA">
                                      <p:cBhvr>
                                        <p:cTn id="97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8" grpId="0"/>
      <p:bldP spid="19" grpId="0"/>
      <p:bldP spid="20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 –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platformi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Pregršt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vrsta</a:t>
            </a:r>
            <a:r>
              <a:rPr lang="en-US" dirty="0"/>
              <a:t> </a:t>
            </a:r>
            <a:r>
              <a:rPr lang="en-US" dirty="0" err="1"/>
              <a:t>razvoja</a:t>
            </a:r>
            <a:endParaRPr lang="en-US" dirty="0"/>
          </a:p>
          <a:p>
            <a:r>
              <a:rPr lang="en-US" dirty="0"/>
              <a:t>C#, VB.NET, C++, JavaScript</a:t>
            </a:r>
          </a:p>
          <a:p>
            <a:r>
              <a:rPr lang="en-US" dirty="0"/>
              <a:t>UWP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izgledaju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desktop </a:t>
            </a:r>
            <a:r>
              <a:rPr lang="en-US" dirty="0" err="1"/>
              <a:t>aplikacije</a:t>
            </a:r>
            <a:endParaRPr lang="en-US" dirty="0"/>
          </a:p>
          <a:p>
            <a:r>
              <a:rPr lang="en-US" dirty="0" err="1"/>
              <a:t>Alati</a:t>
            </a:r>
            <a:r>
              <a:rPr lang="en-US" dirty="0"/>
              <a:t> </a:t>
            </a:r>
            <a:r>
              <a:rPr lang="en-US" dirty="0" err="1"/>
              <a:t>besplatni</a:t>
            </a:r>
            <a:endParaRPr lang="en-US" dirty="0"/>
          </a:p>
          <a:p>
            <a:r>
              <a:rPr lang="en-US" dirty="0" err="1"/>
              <a:t>Ugrađen</a:t>
            </a:r>
            <a:r>
              <a:rPr lang="en-US" dirty="0"/>
              <a:t> store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naplatu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2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err="1"/>
              <a:t>platforma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UWP </a:t>
            </a:r>
            <a:r>
              <a:rPr lang="en-US" dirty="0" err="1"/>
              <a:t>aplikacije</a:t>
            </a:r>
            <a:r>
              <a:rPr lang="en-US" dirty="0"/>
              <a:t> se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pokrenuti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err="1"/>
              <a:t>uređajima</a:t>
            </a:r>
            <a:endParaRPr lang="en-US" dirty="0"/>
          </a:p>
          <a:p>
            <a:r>
              <a:rPr lang="en-US" dirty="0"/>
              <a:t>Raspberry Pi 2</a:t>
            </a:r>
          </a:p>
        </p:txBody>
      </p:sp>
    </p:spTree>
    <p:extLst>
      <p:ext uri="{BB962C8B-B14F-4D97-AF65-F5344CB8AC3E}">
        <p14:creationId xmlns:p14="http://schemas.microsoft.com/office/powerpoint/2010/main" val="1510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0"/>
            <a:ext cx="10718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2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448</Words>
  <Application>Microsoft Macintosh PowerPoint</Application>
  <PresentationFormat>Widescreen</PresentationFormat>
  <Paragraphs>137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Microsoft JhengHei</vt:lpstr>
      <vt:lpstr>Arial</vt:lpstr>
      <vt:lpstr>Calibri</vt:lpstr>
      <vt:lpstr>Calibri Light</vt:lpstr>
      <vt:lpstr>Consolas</vt:lpstr>
      <vt:lpstr>Segoe Pro Light</vt:lpstr>
      <vt:lpstr>Segoe UI</vt:lpstr>
      <vt:lpstr>Segoe UI Light</vt:lpstr>
      <vt:lpstr>Segoe UI Semibold</vt:lpstr>
      <vt:lpstr>Office Theme</vt:lpstr>
      <vt:lpstr>UWP programiranje</vt:lpstr>
      <vt:lpstr>Agenda</vt:lpstr>
      <vt:lpstr>UWP kao platforma</vt:lpstr>
      <vt:lpstr>Windows 10 razvoj</vt:lpstr>
      <vt:lpstr>UWP aplikacije</vt:lpstr>
      <vt:lpstr>PowerPoint Presentation</vt:lpstr>
      <vt:lpstr>Jedna aplikacija – više platformi</vt:lpstr>
      <vt:lpstr>IoT platforma</vt:lpstr>
      <vt:lpstr>PowerPoint Presentation</vt:lpstr>
      <vt:lpstr>C# + XAML</vt:lpstr>
      <vt:lpstr>PowerPoint Presentation</vt:lpstr>
      <vt:lpstr>Snap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MVVM</vt:lpstr>
      <vt:lpstr>MVVM</vt:lpstr>
      <vt:lpstr>PowerPoint Presentation</vt:lpstr>
      <vt:lpstr>MVVM libraries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UWP programiranje</dc:title>
  <dc:creator>Toni Petrina</dc:creator>
  <cp:lastModifiedBy>Microsoft Office User</cp:lastModifiedBy>
  <cp:revision>20</cp:revision>
  <dcterms:created xsi:type="dcterms:W3CDTF">2015-12-09T10:44:52Z</dcterms:created>
  <dcterms:modified xsi:type="dcterms:W3CDTF">2018-01-18T16:31:59Z</dcterms:modified>
</cp:coreProperties>
</file>